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23"/>
  </p:notesMasterIdLst>
  <p:sldIdLst>
    <p:sldId id="256" r:id="rId3"/>
    <p:sldId id="270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72" r:id="rId15"/>
    <p:sldId id="273" r:id="rId16"/>
    <p:sldId id="274" r:id="rId17"/>
    <p:sldId id="275" r:id="rId18"/>
    <p:sldId id="271" r:id="rId19"/>
    <p:sldId id="276" r:id="rId20"/>
    <p:sldId id="269" r:id="rId21"/>
    <p:sldId id="268" r:id="rId2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>
        <p:scale>
          <a:sx n="118" d="100"/>
          <a:sy n="118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704FF-809F-4EA2-90CD-50E82CEC20AD}" type="datetimeFigureOut">
              <a:rPr lang="de-CH" smtClean="0"/>
              <a:t>03.02.2016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7F7A9-F1E6-4AA7-9FFB-42DD2C4D4CC7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40757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15272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8954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786927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8387-6B00-46A8-AF7C-64521A23C47B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57312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8387-6B00-46A8-AF7C-64521A23C47B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03384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8387-6B00-46A8-AF7C-64521A23C47B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5114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8387-6B00-46A8-AF7C-64521A23C47B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65999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8387-6B00-46A8-AF7C-64521A23C47B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936357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8387-6B00-46A8-AF7C-64521A23C47B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736419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8387-6B00-46A8-AF7C-64521A23C47B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948701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8387-6B00-46A8-AF7C-64521A23C47B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25487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9857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8387-6B00-46A8-AF7C-64521A23C47B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419927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8387-6B00-46A8-AF7C-64521A23C47B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305363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58387-6B00-46A8-AF7C-64521A23C47B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50584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88957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2582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9806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8381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2659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8348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97462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C40AA-8A25-4383-9254-46ED00FED655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36868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58387-6B00-46A8-AF7C-64521A23C47B}" type="slidenum">
              <a:rPr lang="de-CH" smtClean="0"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1683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855076"/>
            <a:ext cx="9144000" cy="2387600"/>
          </a:xfrm>
        </p:spPr>
        <p:txBody>
          <a:bodyPr/>
          <a:lstStyle/>
          <a:p>
            <a:r>
              <a:rPr lang="en-GB" dirty="0" smtClean="0"/>
              <a:t>Law on Local Finances</a:t>
            </a:r>
            <a:endParaRPr lang="en-GB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573905"/>
            <a:ext cx="9144000" cy="1655762"/>
          </a:xfrm>
        </p:spPr>
        <p:txBody>
          <a:bodyPr/>
          <a:lstStyle/>
          <a:p>
            <a:r>
              <a:rPr lang="en-GB" dirty="0" smtClean="0"/>
              <a:t>Considerations on its Content</a:t>
            </a:r>
          </a:p>
          <a:p>
            <a:r>
              <a:rPr lang="en-GB" dirty="0" smtClean="0"/>
              <a:t>&amp;</a:t>
            </a:r>
          </a:p>
          <a:p>
            <a:r>
              <a:rPr lang="en-GB" dirty="0" smtClean="0"/>
              <a:t> Possible </a:t>
            </a:r>
            <a:r>
              <a:rPr lang="en-GB" dirty="0" err="1" smtClean="0"/>
              <a:t>dldp</a:t>
            </a:r>
            <a:r>
              <a:rPr lang="en-GB" dirty="0" smtClean="0"/>
              <a:t> Support</a:t>
            </a:r>
            <a:endParaRPr lang="en-GB" dirty="0"/>
          </a:p>
        </p:txBody>
      </p:sp>
      <p:sp>
        <p:nvSpPr>
          <p:cNvPr id="4" name="Textfeld 3"/>
          <p:cNvSpPr txBox="1"/>
          <p:nvPr/>
        </p:nvSpPr>
        <p:spPr>
          <a:xfrm>
            <a:off x="870064" y="6118167"/>
            <a:ext cx="10756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Workshop Tirana, 4 February 2016                                                                                                                   Stefan Pfaeffli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4632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PEFA Framework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ct val="20000"/>
              </a:spcBef>
              <a:buSzPct val="75000"/>
              <a:buNone/>
            </a:pPr>
            <a:r>
              <a:rPr lang="en-US" sz="2800" b="1" dirty="0" smtClean="0">
                <a:solidFill>
                  <a:srgbClr val="353B55"/>
                </a:solidFill>
                <a:latin typeface="Calibri" pitchFamily="34" charset="0"/>
              </a:rPr>
              <a:t>PFM Performance Measurement Framework </a:t>
            </a:r>
          </a:p>
          <a:p>
            <a:pPr marL="922338" lvl="1" indent="-465138">
              <a:spcBef>
                <a:spcPct val="20000"/>
              </a:spcBef>
              <a:buSzPct val="120000"/>
            </a:pPr>
            <a:r>
              <a:rPr lang="en-US" dirty="0" smtClean="0">
                <a:solidFill>
                  <a:srgbClr val="353B55"/>
                </a:solidFill>
                <a:latin typeface="Calibri" pitchFamily="34" charset="0"/>
              </a:rPr>
              <a:t>The ‘flagship’ product of the PEFA Program</a:t>
            </a:r>
          </a:p>
          <a:p>
            <a:pPr marL="922338" lvl="1" indent="-465138">
              <a:spcBef>
                <a:spcPct val="20000"/>
              </a:spcBef>
              <a:buSzPct val="120000"/>
            </a:pPr>
            <a:r>
              <a:rPr lang="en-US" dirty="0" smtClean="0">
                <a:solidFill>
                  <a:srgbClr val="353B55"/>
                </a:solidFill>
                <a:latin typeface="Calibri" pitchFamily="34" charset="0"/>
              </a:rPr>
              <a:t>Launched in June 2005</a:t>
            </a:r>
          </a:p>
          <a:p>
            <a:pPr marL="922338" lvl="1" indent="-465138">
              <a:spcBef>
                <a:spcPct val="20000"/>
              </a:spcBef>
              <a:buSzPct val="120000"/>
            </a:pPr>
            <a:r>
              <a:rPr lang="en-US" dirty="0" smtClean="0">
                <a:solidFill>
                  <a:srgbClr val="353B55"/>
                </a:solidFill>
                <a:latin typeface="Calibri" pitchFamily="34" charset="0"/>
              </a:rPr>
              <a:t>Aligned with IMF Government Finance </a:t>
            </a:r>
            <a:r>
              <a:rPr lang="en-US" smtClean="0">
                <a:solidFill>
                  <a:srgbClr val="353B55"/>
                </a:solidFill>
                <a:latin typeface="Calibri" pitchFamily="34" charset="0"/>
              </a:rPr>
              <a:t>Statistics Manual</a:t>
            </a:r>
            <a:endParaRPr lang="en-US">
              <a:solidFill>
                <a:srgbClr val="353B55"/>
              </a:solidFill>
              <a:latin typeface="Calibri" pitchFamily="34" charset="0"/>
            </a:endParaRPr>
          </a:p>
          <a:p>
            <a:pPr marL="922338" lvl="1" indent="-465138">
              <a:spcBef>
                <a:spcPct val="20000"/>
              </a:spcBef>
              <a:buSzPct val="120000"/>
            </a:pPr>
            <a:r>
              <a:rPr lang="en-US" dirty="0" smtClean="0">
                <a:solidFill>
                  <a:srgbClr val="353B55"/>
                </a:solidFill>
                <a:latin typeface="Calibri" pitchFamily="34" charset="0"/>
              </a:rPr>
              <a:t>New release February 2016 with several new indicators (public investment, asset management, performance management, fiscal strategy, macro-fiscal forecasting)</a:t>
            </a:r>
          </a:p>
          <a:p>
            <a:pPr marL="0" indent="0">
              <a:lnSpc>
                <a:spcPct val="90000"/>
              </a:lnSpc>
              <a:spcBef>
                <a:spcPts val="1200"/>
              </a:spcBef>
              <a:buSzPct val="120000"/>
              <a:buNone/>
            </a:pPr>
            <a:r>
              <a:rPr lang="en-US" sz="2800" b="1" dirty="0" smtClean="0">
                <a:solidFill>
                  <a:srgbClr val="353B55"/>
                </a:solidFill>
                <a:latin typeface="Calibri" pitchFamily="34" charset="0"/>
              </a:rPr>
              <a:t>Designed to measure performance of national PFM systems</a:t>
            </a:r>
          </a:p>
          <a:p>
            <a:pPr marL="804672" lvl="1" indent="-347472">
              <a:spcBef>
                <a:spcPts val="1200"/>
              </a:spcBef>
              <a:buSzPct val="120000"/>
            </a:pPr>
            <a:r>
              <a:rPr lang="en-US" dirty="0" smtClean="0">
                <a:solidFill>
                  <a:srgbClr val="353B55"/>
                </a:solidFill>
                <a:latin typeface="Calibri" pitchFamily="34" charset="0"/>
              </a:rPr>
              <a:t>Applicable to countries and different stages of development</a:t>
            </a:r>
          </a:p>
          <a:p>
            <a:pPr marL="804672" lvl="1" indent="-347472">
              <a:spcBef>
                <a:spcPts val="1200"/>
              </a:spcBef>
              <a:buSzPct val="120000"/>
            </a:pPr>
            <a:r>
              <a:rPr lang="en-US" dirty="0" smtClean="0">
                <a:solidFill>
                  <a:srgbClr val="353B55"/>
                </a:solidFill>
                <a:latin typeface="Calibri" pitchFamily="34" charset="0"/>
              </a:rPr>
              <a:t>Also applicable for Sub-National government systems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10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32175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Purpose of the PEFA Framework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ct val="20000"/>
              </a:spcBef>
              <a:buSzPct val="75000"/>
              <a:buNone/>
            </a:pPr>
            <a:r>
              <a:rPr lang="en-US" dirty="0">
                <a:solidFill>
                  <a:srgbClr val="353B55"/>
                </a:solidFill>
                <a:latin typeface="Calibri" pitchFamily="34" charset="0"/>
              </a:rPr>
              <a:t>Objective </a:t>
            </a:r>
          </a:p>
          <a:p>
            <a:pPr marL="922338" lvl="1" indent="-465138">
              <a:spcBef>
                <a:spcPct val="20000"/>
              </a:spcBef>
              <a:buSzPct val="110000"/>
            </a:pPr>
            <a:r>
              <a:rPr lang="en-US" dirty="0">
                <a:solidFill>
                  <a:srgbClr val="353B55"/>
                </a:solidFill>
                <a:latin typeface="Calibri" pitchFamily="34" charset="0"/>
              </a:rPr>
              <a:t>To determine if a country has the tools to deliver three main budgetary outcomes </a:t>
            </a:r>
            <a:r>
              <a:rPr lang="en-US" i="1" dirty="0">
                <a:solidFill>
                  <a:srgbClr val="353B55"/>
                </a:solidFill>
                <a:latin typeface="Calibri" pitchFamily="34" charset="0"/>
              </a:rPr>
              <a:t>(aggregate fiscal discipline; strategic resource allocation; efficient service delivery)</a:t>
            </a:r>
            <a:r>
              <a:rPr lang="en-US" dirty="0">
                <a:solidFill>
                  <a:srgbClr val="353B55"/>
                </a:solidFill>
                <a:latin typeface="Calibri" pitchFamily="34" charset="0"/>
              </a:rPr>
              <a:t>?</a:t>
            </a:r>
          </a:p>
          <a:p>
            <a:pPr marL="347472" indent="-347472">
              <a:spcBef>
                <a:spcPts val="1200"/>
              </a:spcBef>
              <a:buSzPct val="75000"/>
              <a:buNone/>
            </a:pPr>
            <a:r>
              <a:rPr lang="en-US" dirty="0" smtClean="0">
                <a:solidFill>
                  <a:srgbClr val="353B55"/>
                </a:solidFill>
                <a:latin typeface="Calibri" pitchFamily="34" charset="0"/>
              </a:rPr>
              <a:t>Output</a:t>
            </a:r>
          </a:p>
          <a:p>
            <a:pPr marL="804672" lvl="1" indent="-347472">
              <a:spcBef>
                <a:spcPts val="600"/>
              </a:spcBef>
              <a:buSzPct val="125000"/>
            </a:pPr>
            <a:r>
              <a:rPr lang="en-US" dirty="0" smtClean="0">
                <a:solidFill>
                  <a:srgbClr val="353B55"/>
                </a:solidFill>
                <a:latin typeface="Calibri" pitchFamily="34" charset="0"/>
              </a:rPr>
              <a:t>Helicopter view of all aspects of a country’s PFM systems performance </a:t>
            </a:r>
          </a:p>
          <a:p>
            <a:pPr marL="804672" lvl="1" indent="-347472">
              <a:spcBef>
                <a:spcPts val="600"/>
              </a:spcBef>
              <a:buSzPct val="125000"/>
            </a:pPr>
            <a:r>
              <a:rPr lang="en-US" dirty="0" smtClean="0">
                <a:solidFill>
                  <a:srgbClr val="353B55"/>
                </a:solidFill>
                <a:latin typeface="Calibri" pitchFamily="34" charset="0"/>
              </a:rPr>
              <a:t>Including </a:t>
            </a:r>
            <a:r>
              <a:rPr lang="en-US" dirty="0">
                <a:solidFill>
                  <a:srgbClr val="353B55"/>
                </a:solidFill>
                <a:latin typeface="Calibri" pitchFamily="34" charset="0"/>
              </a:rPr>
              <a:t>revenue, expenditure, procurement, financial assets/ liabilities</a:t>
            </a:r>
          </a:p>
          <a:p>
            <a:pPr marL="0" indent="0">
              <a:spcBef>
                <a:spcPts val="1200"/>
              </a:spcBef>
              <a:buSzPct val="125000"/>
              <a:buNone/>
            </a:pPr>
            <a:r>
              <a:rPr lang="en-US" dirty="0" smtClean="0">
                <a:solidFill>
                  <a:srgbClr val="353B55"/>
                </a:solidFill>
                <a:latin typeface="Calibri" pitchFamily="34" charset="0"/>
              </a:rPr>
              <a:t>Not assessed</a:t>
            </a:r>
            <a:endParaRPr lang="en-US" dirty="0">
              <a:solidFill>
                <a:srgbClr val="353B55"/>
              </a:solidFill>
              <a:latin typeface="Calibri" pitchFamily="34" charset="0"/>
            </a:endParaRPr>
          </a:p>
          <a:p>
            <a:pPr lvl="1">
              <a:spcBef>
                <a:spcPts val="600"/>
              </a:spcBef>
              <a:buSzPct val="125000"/>
            </a:pPr>
            <a:r>
              <a:rPr lang="en-US" dirty="0" smtClean="0">
                <a:solidFill>
                  <a:srgbClr val="353B55"/>
                </a:solidFill>
                <a:latin typeface="Calibri" pitchFamily="34" charset="0"/>
              </a:rPr>
              <a:t>Underlying </a:t>
            </a:r>
            <a:r>
              <a:rPr lang="en-US" dirty="0">
                <a:solidFill>
                  <a:srgbClr val="353B55"/>
                </a:solidFill>
                <a:latin typeface="Calibri" pitchFamily="34" charset="0"/>
              </a:rPr>
              <a:t>causes for good / poor performance</a:t>
            </a:r>
          </a:p>
          <a:p>
            <a:pPr lvl="1">
              <a:spcBef>
                <a:spcPts val="600"/>
              </a:spcBef>
              <a:buSzPct val="125000"/>
            </a:pPr>
            <a:r>
              <a:rPr lang="en-US" dirty="0" smtClean="0">
                <a:solidFill>
                  <a:srgbClr val="353B55"/>
                </a:solidFill>
                <a:latin typeface="Calibri" pitchFamily="34" charset="0"/>
              </a:rPr>
              <a:t>Fiscal or expenditure </a:t>
            </a:r>
            <a:r>
              <a:rPr lang="en-US" dirty="0">
                <a:solidFill>
                  <a:srgbClr val="353B55"/>
                </a:solidFill>
                <a:latin typeface="Calibri" pitchFamily="34" charset="0"/>
              </a:rPr>
              <a:t>policies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11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24816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Components of the PEFA Framework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ct val="20000"/>
              </a:spcBef>
              <a:buSzPct val="75000"/>
              <a:buNone/>
            </a:pPr>
            <a:r>
              <a:rPr lang="en-US" sz="2200" b="1" dirty="0" smtClean="0">
                <a:solidFill>
                  <a:srgbClr val="353B55"/>
                </a:solidFill>
              </a:rPr>
              <a:t>A standard set of high level PFM performance indicators (PIs)</a:t>
            </a:r>
            <a:r>
              <a:rPr lang="en-US" sz="2200" dirty="0" smtClean="0">
                <a:solidFill>
                  <a:srgbClr val="353B55"/>
                </a:solidFill>
              </a:rPr>
              <a:t> </a:t>
            </a:r>
          </a:p>
          <a:p>
            <a:pPr marL="922338" lvl="1" indent="-342900">
              <a:spcBef>
                <a:spcPct val="20000"/>
              </a:spcBef>
              <a:buSzPct val="75000"/>
            </a:pPr>
            <a:r>
              <a:rPr lang="en-US" sz="2200" dirty="0" smtClean="0">
                <a:solidFill>
                  <a:srgbClr val="353B55"/>
                </a:solidFill>
              </a:rPr>
              <a:t>31 performance indicators (with ~ 95 sub-indicators)</a:t>
            </a:r>
          </a:p>
          <a:p>
            <a:pPr marL="922338" lvl="1" indent="-342900">
              <a:spcBef>
                <a:spcPct val="20000"/>
              </a:spcBef>
              <a:buSzPct val="75000"/>
            </a:pPr>
            <a:r>
              <a:rPr lang="en-US" sz="2200" dirty="0" smtClean="0">
                <a:solidFill>
                  <a:srgbClr val="353B55"/>
                </a:solidFill>
              </a:rPr>
              <a:t>Grouped in seven pillars</a:t>
            </a:r>
          </a:p>
          <a:p>
            <a:pPr marL="922338" lvl="1" indent="-342900">
              <a:spcBef>
                <a:spcPct val="20000"/>
              </a:spcBef>
              <a:buSzPct val="75000"/>
            </a:pPr>
            <a:r>
              <a:rPr lang="en-US" sz="2200" dirty="0" smtClean="0">
                <a:solidFill>
                  <a:srgbClr val="353B55"/>
                </a:solidFill>
              </a:rPr>
              <a:t>A compromise between simplicity and comprehensiveness</a:t>
            </a:r>
          </a:p>
          <a:p>
            <a:pPr marL="0" indent="0">
              <a:spcBef>
                <a:spcPts val="1200"/>
              </a:spcBef>
              <a:buSzPct val="75000"/>
              <a:buNone/>
            </a:pPr>
            <a:r>
              <a:rPr lang="en-US" sz="2200" b="1" dirty="0" smtClean="0">
                <a:solidFill>
                  <a:srgbClr val="353B55"/>
                </a:solidFill>
              </a:rPr>
              <a:t>A standard report format</a:t>
            </a:r>
          </a:p>
          <a:p>
            <a:pPr lvl="1">
              <a:spcBef>
                <a:spcPct val="20000"/>
              </a:spcBef>
              <a:buSzPct val="75000"/>
            </a:pPr>
            <a:r>
              <a:rPr lang="en-US" sz="2200" dirty="0" smtClean="0">
                <a:solidFill>
                  <a:srgbClr val="353B55"/>
                </a:solidFill>
              </a:rPr>
              <a:t>the PFM Performance Report (PFM-PR) </a:t>
            </a:r>
          </a:p>
          <a:p>
            <a:pPr lvl="1">
              <a:spcBef>
                <a:spcPct val="20000"/>
              </a:spcBef>
              <a:buSzPct val="75000"/>
            </a:pPr>
            <a:r>
              <a:rPr lang="en-US" sz="2200" dirty="0" smtClean="0">
                <a:solidFill>
                  <a:srgbClr val="353B55"/>
                </a:solidFill>
              </a:rPr>
              <a:t>developed to provide country background, evidence on the indicators and an integrated, analytical summary.</a:t>
            </a:r>
            <a:endParaRPr lang="en-US" sz="2200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12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76008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PEFA assesses</a:t>
            </a:r>
            <a:endParaRPr lang="en-GB" dirty="0"/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221938"/>
            <a:ext cx="10515600" cy="1558711"/>
          </a:xfrm>
          <a:prstGeom prst="rect">
            <a:avLst/>
          </a:prstGeom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13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916353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P</a:t>
            </a:r>
            <a:r>
              <a:rPr lang="en-GB" dirty="0" smtClean="0"/>
              <a:t>EFA-Pilar I to III out of </a:t>
            </a:r>
            <a:r>
              <a:rPr lang="de-CH" dirty="0" smtClean="0"/>
              <a:t>7 </a:t>
            </a:r>
            <a:endParaRPr lang="de-CH" dirty="0"/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400595"/>
            <a:ext cx="10515600" cy="3201398"/>
          </a:xfrm>
          <a:prstGeom prst="rect">
            <a:avLst/>
          </a:prstGeom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14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147048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Pilar IV to VII out of 7</a:t>
            </a:r>
            <a:endParaRPr lang="en-GB" dirty="0"/>
          </a:p>
        </p:txBody>
      </p:sp>
      <p:pic>
        <p:nvPicPr>
          <p:cNvPr id="5" name="Inhaltsplatzhalt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688703"/>
            <a:ext cx="10515600" cy="2625181"/>
          </a:xfrm>
          <a:prstGeom prst="rect">
            <a:avLst/>
          </a:prstGeom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15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866170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 PI-4 Budget Classification</a:t>
            </a:r>
            <a:endParaRPr lang="en-GB" dirty="0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14919" y="1825625"/>
            <a:ext cx="8162161" cy="4351338"/>
          </a:xfrm>
          <a:prstGeom prst="rect">
            <a:avLst/>
          </a:prstGeom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16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315007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 PI-4 Budget Classification</a:t>
            </a:r>
            <a:endParaRPr lang="en-GB" dirty="0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14919" y="1825625"/>
            <a:ext cx="8162161" cy="4351338"/>
          </a:xfrm>
          <a:prstGeom prst="rect">
            <a:avLst/>
          </a:prstGeom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17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829916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029" y="93575"/>
            <a:ext cx="3794760" cy="3475355"/>
          </a:xfrm>
        </p:spPr>
        <p:txBody>
          <a:bodyPr>
            <a:normAutofit/>
          </a:bodyPr>
          <a:lstStyle/>
          <a:p>
            <a:r>
              <a:rPr lang="en-GB" dirty="0" smtClean="0"/>
              <a:t>Example: PI-8 </a:t>
            </a:r>
            <a:br>
              <a:rPr lang="en-GB" dirty="0" smtClean="0"/>
            </a:br>
            <a:r>
              <a:rPr lang="en-GB" dirty="0" smtClean="0"/>
              <a:t>Performance </a:t>
            </a:r>
            <a:br>
              <a:rPr lang="en-GB" dirty="0" smtClean="0"/>
            </a:br>
            <a:r>
              <a:rPr lang="en-GB" dirty="0" smtClean="0"/>
              <a:t>information </a:t>
            </a:r>
            <a:br>
              <a:rPr lang="en-GB" dirty="0" smtClean="0"/>
            </a:br>
            <a:r>
              <a:rPr lang="en-GB" dirty="0" smtClean="0"/>
              <a:t>for service </a:t>
            </a:r>
            <a:br>
              <a:rPr lang="en-GB" dirty="0" smtClean="0"/>
            </a:br>
            <a:r>
              <a:rPr lang="en-GB" dirty="0" smtClean="0"/>
              <a:t>delivery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18</a:t>
            </a:fld>
            <a:endParaRPr lang="de-CH" dirty="0"/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8657" y="137774"/>
            <a:ext cx="6507244" cy="6273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3747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Dimensions</a:t>
            </a:r>
            <a:r>
              <a:rPr lang="de-CH" dirty="0" smtClean="0"/>
              <a:t> </a:t>
            </a:r>
            <a:r>
              <a:rPr lang="en-GB" dirty="0" smtClean="0"/>
              <a:t>of</a:t>
            </a:r>
            <a:r>
              <a:rPr lang="de-CH" dirty="0" smtClean="0"/>
              <a:t> PFM System Performance</a:t>
            </a:r>
            <a:endParaRPr lang="en-GB" dirty="0"/>
          </a:p>
        </p:txBody>
      </p:sp>
      <p:pic>
        <p:nvPicPr>
          <p:cNvPr id="8" name="Inhaltsplatzhalt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3444" y="1825625"/>
            <a:ext cx="9105111" cy="4351338"/>
          </a:xfrm>
          <a:prstGeom prst="rect">
            <a:avLst/>
          </a:prstGeom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19</a:t>
            </a:fld>
            <a:endParaRPr lang="de-CH" dirty="0"/>
          </a:p>
        </p:txBody>
      </p:sp>
      <p:sp>
        <p:nvSpPr>
          <p:cNvPr id="6" name="Rechteck 5"/>
          <p:cNvSpPr/>
          <p:nvPr/>
        </p:nvSpPr>
        <p:spPr>
          <a:xfrm>
            <a:off x="3807229" y="1773382"/>
            <a:ext cx="3884815" cy="25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69874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 of Presentation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Scope of the law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Possible content of the law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Possible </a:t>
            </a:r>
            <a:r>
              <a:rPr lang="en-GB" dirty="0" err="1" smtClean="0"/>
              <a:t>dldp</a:t>
            </a:r>
            <a:r>
              <a:rPr lang="en-GB" dirty="0" smtClean="0"/>
              <a:t> support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Excursion on PEFA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537769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The PEFA Sponsors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20</a:t>
            </a:fld>
            <a:endParaRPr lang="de-CH" dirty="0"/>
          </a:p>
        </p:txBody>
      </p:sp>
      <p:pic>
        <p:nvPicPr>
          <p:cNvPr id="8" name="Picture 4" descr="PEFAgraph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673211"/>
            <a:ext cx="7056784" cy="48622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27128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Scope of the Law – different interpretations</a:t>
            </a:r>
            <a:endParaRPr lang="en-GB" dirty="0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 err="1" smtClean="0"/>
              <a:t>Local</a:t>
            </a:r>
            <a:r>
              <a:rPr lang="de-CH" dirty="0" smtClean="0"/>
              <a:t> </a:t>
            </a:r>
            <a:r>
              <a:rPr lang="de-CH" dirty="0" err="1" smtClean="0"/>
              <a:t>Revenues</a:t>
            </a:r>
            <a:endParaRPr lang="de-CH" dirty="0"/>
          </a:p>
        </p:txBody>
      </p:sp>
      <p:sp>
        <p:nvSpPr>
          <p:cNvPr id="5" name="Inhaltsplatzhalt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CH" dirty="0" smtClean="0"/>
              <a:t>UK: </a:t>
            </a:r>
            <a:r>
              <a:rPr lang="de-CH" dirty="0" err="1" smtClean="0"/>
              <a:t>Local</a:t>
            </a:r>
            <a:r>
              <a:rPr lang="de-CH" dirty="0" smtClean="0"/>
              <a:t> </a:t>
            </a:r>
            <a:r>
              <a:rPr lang="de-CH" dirty="0" err="1" smtClean="0"/>
              <a:t>government</a:t>
            </a:r>
            <a:r>
              <a:rPr lang="de-CH" dirty="0" smtClean="0"/>
              <a:t> </a:t>
            </a:r>
            <a:r>
              <a:rPr lang="de-CH" dirty="0" err="1" smtClean="0"/>
              <a:t>finance</a:t>
            </a:r>
            <a:r>
              <a:rPr lang="de-CH" dirty="0" smtClean="0"/>
              <a:t> </a:t>
            </a:r>
            <a:r>
              <a:rPr lang="de-CH" dirty="0" err="1" smtClean="0"/>
              <a:t>act</a:t>
            </a:r>
            <a:r>
              <a:rPr lang="de-CH" dirty="0" smtClean="0"/>
              <a:t> (2012)</a:t>
            </a:r>
          </a:p>
          <a:p>
            <a:r>
              <a:rPr lang="de-CH" dirty="0" err="1" smtClean="0"/>
              <a:t>Serbia</a:t>
            </a:r>
            <a:r>
              <a:rPr lang="de-CH" dirty="0" smtClean="0"/>
              <a:t>: Law on </a:t>
            </a:r>
            <a:r>
              <a:rPr lang="de-CH" dirty="0" err="1" smtClean="0"/>
              <a:t>local</a:t>
            </a:r>
            <a:r>
              <a:rPr lang="de-CH" dirty="0" smtClean="0"/>
              <a:t> </a:t>
            </a:r>
            <a:r>
              <a:rPr lang="de-CH" dirty="0" err="1" smtClean="0"/>
              <a:t>government</a:t>
            </a:r>
            <a:r>
              <a:rPr lang="de-CH" dirty="0" smtClean="0"/>
              <a:t> </a:t>
            </a:r>
            <a:r>
              <a:rPr lang="de-CH" dirty="0" err="1" smtClean="0"/>
              <a:t>finance</a:t>
            </a:r>
            <a:r>
              <a:rPr lang="de-CH" dirty="0" smtClean="0"/>
              <a:t> (2007)</a:t>
            </a:r>
            <a:endParaRPr lang="de-CH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CH" dirty="0" smtClean="0"/>
              <a:t>Management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err="1" smtClean="0"/>
              <a:t>local</a:t>
            </a:r>
            <a:r>
              <a:rPr lang="de-CH" dirty="0" smtClean="0"/>
              <a:t> </a:t>
            </a:r>
            <a:r>
              <a:rPr lang="de-CH" dirty="0" err="1" smtClean="0"/>
              <a:t>finances</a:t>
            </a:r>
            <a:endParaRPr lang="de-CH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de-CH" dirty="0" smtClean="0"/>
              <a:t>D: </a:t>
            </a:r>
            <a:r>
              <a:rPr lang="de-CH" dirty="0" err="1" smtClean="0"/>
              <a:t>Haushaltsgrundsätzegesetz</a:t>
            </a:r>
            <a:r>
              <a:rPr lang="de-CH" dirty="0" smtClean="0"/>
              <a:t> (1969, last update 2013; Bund und Länder))</a:t>
            </a:r>
          </a:p>
          <a:p>
            <a:r>
              <a:rPr lang="de-CH" dirty="0" smtClean="0"/>
              <a:t>CH: Musterfinanzhaushaltsgesetz für Kantone und Gemeinden (2008)</a:t>
            </a:r>
          </a:p>
          <a:p>
            <a:r>
              <a:rPr lang="de-CH" dirty="0" smtClean="0"/>
              <a:t>Turkey: Public </a:t>
            </a:r>
            <a:r>
              <a:rPr lang="de-CH" dirty="0" err="1" smtClean="0"/>
              <a:t>financial</a:t>
            </a:r>
            <a:r>
              <a:rPr lang="de-CH" dirty="0" smtClean="0"/>
              <a:t> </a:t>
            </a:r>
            <a:r>
              <a:rPr lang="de-CH" dirty="0" err="1" smtClean="0"/>
              <a:t>management</a:t>
            </a:r>
            <a:r>
              <a:rPr lang="de-CH" dirty="0" smtClean="0"/>
              <a:t>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contol</a:t>
            </a:r>
            <a:r>
              <a:rPr lang="de-CH" dirty="0" smtClean="0"/>
              <a:t> </a:t>
            </a:r>
            <a:r>
              <a:rPr lang="de-CH" dirty="0" err="1" smtClean="0"/>
              <a:t>law</a:t>
            </a:r>
            <a:r>
              <a:rPr lang="de-CH" dirty="0" smtClean="0"/>
              <a:t> (2005, Central </a:t>
            </a:r>
            <a:r>
              <a:rPr lang="de-CH" dirty="0" err="1" smtClean="0"/>
              <a:t>state</a:t>
            </a:r>
            <a:r>
              <a:rPr lang="de-CH" dirty="0" smtClean="0"/>
              <a:t>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institutions</a:t>
            </a:r>
            <a:r>
              <a:rPr lang="de-CH" dirty="0" smtClean="0"/>
              <a:t>, </a:t>
            </a:r>
            <a:r>
              <a:rPr lang="de-CH" dirty="0" err="1" smtClean="0"/>
              <a:t>local</a:t>
            </a:r>
            <a:r>
              <a:rPr lang="de-CH" dirty="0" smtClean="0"/>
              <a:t> </a:t>
            </a:r>
            <a:r>
              <a:rPr lang="de-CH" dirty="0" err="1" smtClean="0"/>
              <a:t>governments</a:t>
            </a:r>
            <a:r>
              <a:rPr lang="de-CH" dirty="0" smtClean="0"/>
              <a:t>)</a:t>
            </a:r>
            <a:endParaRPr lang="de-CH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0709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 of Law on Local Finances for Albania</a:t>
            </a:r>
            <a:br>
              <a:rPr lang="en-GB" dirty="0" smtClean="0"/>
            </a:br>
            <a:r>
              <a:rPr lang="en-GB" dirty="0" smtClean="0"/>
              <a:t>A, B or A&amp;B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Local revenues or management of local finances or both?</a:t>
            </a:r>
          </a:p>
          <a:p>
            <a:endParaRPr lang="en-GB" dirty="0"/>
          </a:p>
          <a:p>
            <a:r>
              <a:rPr lang="en-GB" dirty="0" smtClean="0"/>
              <a:t>Local revenues </a:t>
            </a:r>
            <a:br>
              <a:rPr lang="en-GB" dirty="0" smtClean="0"/>
            </a:br>
            <a:r>
              <a:rPr lang="en-GB" dirty="0" smtClean="0"/>
              <a:t>=&gt; Logical continuation of ongoing decentralisation process</a:t>
            </a:r>
          </a:p>
          <a:p>
            <a:endParaRPr lang="en-GB" dirty="0"/>
          </a:p>
          <a:p>
            <a:r>
              <a:rPr lang="en-GB" dirty="0" smtClean="0"/>
              <a:t>Management of local finances</a:t>
            </a:r>
            <a:br>
              <a:rPr lang="en-GB" dirty="0" smtClean="0"/>
            </a:br>
            <a:r>
              <a:rPr lang="en-GB" dirty="0" smtClean="0"/>
              <a:t>=&gt; Multitude of existing laws regulations, directives etc.</a:t>
            </a:r>
            <a:br>
              <a:rPr lang="en-GB" dirty="0" smtClean="0"/>
            </a:br>
            <a:r>
              <a:rPr lang="en-GB" dirty="0" smtClean="0"/>
              <a:t>=&gt; Need for more consistent and complete PFM guidance in    </a:t>
            </a:r>
            <a:br>
              <a:rPr lang="en-GB" dirty="0" smtClean="0"/>
            </a:br>
            <a:r>
              <a:rPr lang="en-GB" dirty="0" smtClean="0"/>
              <a:t>     accordance with international standards</a:t>
            </a:r>
          </a:p>
          <a:p>
            <a:r>
              <a:rPr lang="en-GB" dirty="0" smtClean="0"/>
              <a:t>Law with two sections: </a:t>
            </a:r>
            <a:br>
              <a:rPr lang="en-GB" dirty="0" smtClean="0"/>
            </a:br>
            <a:r>
              <a:rPr lang="en-GB" dirty="0" smtClean="0"/>
              <a:t>Section A on local revenues</a:t>
            </a:r>
            <a:br>
              <a:rPr lang="en-GB" dirty="0" smtClean="0"/>
            </a:br>
            <a:r>
              <a:rPr lang="en-GB" dirty="0" smtClean="0"/>
              <a:t>Section B on the management of local finances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33143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Possible content of section A</a:t>
            </a:r>
            <a:br>
              <a:rPr lang="en-GB" dirty="0" smtClean="0"/>
            </a:br>
            <a:r>
              <a:rPr lang="en-GB" dirty="0" smtClean="0"/>
              <a:t>Local revenue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GB" dirty="0"/>
              <a:t>Definitions</a:t>
            </a:r>
            <a:br>
              <a:rPr lang="en-GB" dirty="0"/>
            </a:br>
            <a:r>
              <a:rPr lang="en-GB" sz="2600" dirty="0"/>
              <a:t>Examples: clarification of the following terms: taxes, fees, charges, (tariffs), …</a:t>
            </a:r>
            <a:endParaRPr lang="de-CH" sz="2600" dirty="0"/>
          </a:p>
          <a:p>
            <a:pPr lvl="0"/>
            <a:r>
              <a:rPr lang="en-GB" dirty="0"/>
              <a:t>Principles for the allocation of revenue sources, such as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600" dirty="0" smtClean="0"/>
              <a:t>finance </a:t>
            </a:r>
            <a:r>
              <a:rPr lang="en-GB" sz="2600" dirty="0"/>
              <a:t>follows function, financial autonomy, stability and buoyancy of local revenues, incentives for a smart local fiscal policy-making, etc.</a:t>
            </a:r>
            <a:endParaRPr lang="de-CH" sz="2600" dirty="0"/>
          </a:p>
          <a:p>
            <a:pPr lvl="0"/>
            <a:r>
              <a:rPr lang="en-GB" dirty="0"/>
              <a:t>Local taxes: own taxes and shared taxes</a:t>
            </a:r>
            <a:endParaRPr lang="de-CH" dirty="0"/>
          </a:p>
          <a:p>
            <a:pPr lvl="0"/>
            <a:r>
              <a:rPr lang="en-GB" dirty="0"/>
              <a:t>Local fees</a:t>
            </a:r>
            <a:endParaRPr lang="de-CH" dirty="0"/>
          </a:p>
          <a:p>
            <a:pPr lvl="0"/>
            <a:r>
              <a:rPr lang="en-GB" dirty="0"/>
              <a:t>Grants: non-earmarked and earmarked</a:t>
            </a:r>
            <a:endParaRPr lang="de-CH" dirty="0"/>
          </a:p>
          <a:p>
            <a:pPr lvl="0"/>
            <a:r>
              <a:rPr lang="en-GB" dirty="0"/>
              <a:t>(limited) discretion to set tax rate and fees</a:t>
            </a:r>
            <a:endParaRPr lang="de-CH" dirty="0"/>
          </a:p>
          <a:p>
            <a:pPr lvl="0"/>
            <a:r>
              <a:rPr lang="en-GB" dirty="0"/>
              <a:t>…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78278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Possible content of section B</a:t>
            </a:r>
            <a:br>
              <a:rPr lang="en-GB" dirty="0" smtClean="0"/>
            </a:br>
            <a:r>
              <a:rPr lang="en-GB" dirty="0" smtClean="0"/>
              <a:t>Management of local finances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GB" dirty="0"/>
              <a:t>Principles, such as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400" dirty="0" smtClean="0"/>
              <a:t>lawfulness </a:t>
            </a:r>
            <a:r>
              <a:rPr lang="en-GB" sz="2400" dirty="0"/>
              <a:t>for revenue collection and expenditure, fiscal balance between revenue and expenditure, economy principle, effectiveness, polluter pays principle, compensation in case of particular economic benefits, PFM transparency</a:t>
            </a:r>
            <a:endParaRPr lang="de-CH" sz="2400" dirty="0"/>
          </a:p>
          <a:p>
            <a:pPr lvl="0"/>
            <a:r>
              <a:rPr lang="en-GB" dirty="0"/>
              <a:t>Instruments for the management of public </a:t>
            </a:r>
            <a:r>
              <a:rPr lang="en-GB" dirty="0" smtClean="0"/>
              <a:t>finances </a:t>
            </a:r>
            <a:br>
              <a:rPr lang="en-GB" dirty="0" smtClean="0"/>
            </a:br>
            <a:r>
              <a:rPr lang="en-GB" sz="2400" dirty="0" smtClean="0"/>
              <a:t>SDP</a:t>
            </a:r>
            <a:r>
              <a:rPr lang="en-GB" sz="2400" dirty="0"/>
              <a:t>, </a:t>
            </a:r>
            <a:r>
              <a:rPr lang="en-GB" sz="2400" dirty="0" smtClean="0"/>
              <a:t>financial strategy, MTBP</a:t>
            </a:r>
            <a:r>
              <a:rPr lang="en-GB" sz="2400" dirty="0"/>
              <a:t>, </a:t>
            </a:r>
            <a:r>
              <a:rPr lang="en-GB" sz="2400" dirty="0" smtClean="0"/>
              <a:t>annual </a:t>
            </a:r>
            <a:r>
              <a:rPr lang="en-GB" sz="2400" dirty="0"/>
              <a:t>budget, annual action plan, annual financial and policy report; for each PFM instrument: competences, content and elements, formal requirements, </a:t>
            </a:r>
            <a:r>
              <a:rPr lang="en-GB" sz="2400" dirty="0" smtClean="0"/>
              <a:t>deadlines</a:t>
            </a:r>
          </a:p>
          <a:p>
            <a:pPr lvl="0"/>
            <a:r>
              <a:rPr lang="en-GB" sz="2900" dirty="0" smtClean="0"/>
              <a:t>Performance management</a:t>
            </a:r>
            <a:br>
              <a:rPr lang="en-GB" sz="2900" dirty="0" smtClean="0"/>
            </a:br>
            <a:r>
              <a:rPr lang="en-GB" sz="2400" dirty="0" smtClean="0"/>
              <a:t>Performance plans, performance monitoring and evaluation</a:t>
            </a:r>
            <a:r>
              <a:rPr lang="en-GB" sz="2900" dirty="0" smtClean="0"/>
              <a:t> </a:t>
            </a:r>
            <a:endParaRPr lang="de-CH" sz="2900" dirty="0"/>
          </a:p>
          <a:p>
            <a:pPr lvl="0"/>
            <a:r>
              <a:rPr lang="en-GB" dirty="0"/>
              <a:t>Budget classification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400" dirty="0" smtClean="0"/>
              <a:t>institutional</a:t>
            </a:r>
            <a:r>
              <a:rPr lang="en-GB" sz="2400" dirty="0"/>
              <a:t>, functional, economic, </a:t>
            </a:r>
            <a:r>
              <a:rPr lang="en-GB" sz="2400" dirty="0" smtClean="0"/>
              <a:t>programme</a:t>
            </a:r>
            <a:endParaRPr lang="de-CH" dirty="0"/>
          </a:p>
          <a:p>
            <a:pPr lvl="0"/>
            <a:r>
              <a:rPr lang="en-GB" dirty="0"/>
              <a:t>Budget </a:t>
            </a:r>
            <a:r>
              <a:rPr lang="en-GB" dirty="0" smtClean="0"/>
              <a:t>rules </a:t>
            </a:r>
            <a:br>
              <a:rPr lang="en-GB" dirty="0" smtClean="0"/>
            </a:br>
            <a:r>
              <a:rPr lang="en-GB" sz="2400" dirty="0" smtClean="0"/>
              <a:t>binding </a:t>
            </a:r>
            <a:r>
              <a:rPr lang="en-GB" sz="2400" dirty="0"/>
              <a:t>character of the budget, supplementary credits, procedures in case of delayed approval of the budget</a:t>
            </a:r>
            <a:endParaRPr lang="de-CH" sz="2400" dirty="0"/>
          </a:p>
          <a:p>
            <a:pPr lvl="0"/>
            <a:r>
              <a:rPr lang="en-GB" dirty="0"/>
              <a:t>Budget calendar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600" dirty="0" smtClean="0"/>
              <a:t>including </a:t>
            </a:r>
            <a:r>
              <a:rPr lang="en-GB" sz="2600" dirty="0"/>
              <a:t>budget in-year and end of year report</a:t>
            </a:r>
            <a:endParaRPr lang="de-CH" dirty="0"/>
          </a:p>
          <a:p>
            <a:pPr lvl="0"/>
            <a:r>
              <a:rPr lang="en-GB" dirty="0"/>
              <a:t>Improved templates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600" dirty="0" smtClean="0"/>
              <a:t>for </a:t>
            </a:r>
            <a:r>
              <a:rPr lang="en-GB" sz="2600" dirty="0"/>
              <a:t>annual budget, annual financial report, balance sheet (specifying structure and minimum content including annexes)</a:t>
            </a:r>
            <a:endParaRPr lang="de-CH" sz="2600" dirty="0"/>
          </a:p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6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186997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Possible content of section B - continued</a:t>
            </a:r>
            <a:br>
              <a:rPr lang="en-GB" dirty="0" smtClean="0"/>
            </a:br>
            <a:r>
              <a:rPr lang="en-GB" dirty="0" smtClean="0"/>
              <a:t>Management of local finances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GB" dirty="0" smtClean="0"/>
              <a:t>Financial management of public investments, </a:t>
            </a:r>
          </a:p>
          <a:p>
            <a:pPr lvl="0"/>
            <a:r>
              <a:rPr lang="en-GB" dirty="0" smtClean="0"/>
              <a:t>Asset management (financial and non financial)</a:t>
            </a:r>
          </a:p>
          <a:p>
            <a:pPr lvl="0"/>
            <a:r>
              <a:rPr lang="en-GB" dirty="0" smtClean="0"/>
              <a:t>Payment </a:t>
            </a:r>
            <a:r>
              <a:rPr lang="en-GB" dirty="0"/>
              <a:t>procedures via single treasury account</a:t>
            </a:r>
            <a:endParaRPr lang="de-CH" dirty="0"/>
          </a:p>
          <a:p>
            <a:pPr lvl="0"/>
            <a:r>
              <a:rPr lang="en-GB" dirty="0"/>
              <a:t>Accounting system and </a:t>
            </a:r>
            <a:r>
              <a:rPr lang="en-GB" dirty="0" smtClean="0"/>
              <a:t>principles </a:t>
            </a:r>
            <a:br>
              <a:rPr lang="en-GB" dirty="0" smtClean="0"/>
            </a:br>
            <a:r>
              <a:rPr lang="en-GB" sz="2600" dirty="0" smtClean="0"/>
              <a:t>type </a:t>
            </a:r>
            <a:r>
              <a:rPr lang="en-GB" sz="2600" dirty="0"/>
              <a:t>of accounting system, gross principle, time of recording flows (commitment and payment), valuation rules for stocks and flows, …</a:t>
            </a:r>
            <a:endParaRPr lang="de-CH" sz="2600" dirty="0"/>
          </a:p>
          <a:p>
            <a:pPr lvl="0"/>
            <a:r>
              <a:rPr lang="en-GB" dirty="0"/>
              <a:t>Consolidation requirements and procedures</a:t>
            </a:r>
            <a:endParaRPr lang="de-CH" dirty="0"/>
          </a:p>
          <a:p>
            <a:pPr lvl="0"/>
            <a:r>
              <a:rPr lang="en-GB" dirty="0"/>
              <a:t>Financial control instruments: ceilings, financial key figures</a:t>
            </a:r>
            <a:endParaRPr lang="de-CH" dirty="0"/>
          </a:p>
          <a:p>
            <a:pPr lvl="0"/>
            <a:r>
              <a:rPr lang="en-GB" dirty="0"/>
              <a:t>Financial control procedures and competences: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400" dirty="0" smtClean="0"/>
              <a:t>ex </a:t>
            </a:r>
            <a:r>
              <a:rPr lang="en-GB" sz="2400" dirty="0"/>
              <a:t>ante budget control, in-year control, end of year control; role of internal control and audit, external audit, financial commission, council, oversight by </a:t>
            </a:r>
            <a:r>
              <a:rPr lang="en-GB" sz="2400" dirty="0" err="1"/>
              <a:t>MoF</a:t>
            </a:r>
            <a:r>
              <a:rPr lang="en-GB" sz="2400" dirty="0"/>
              <a:t>, financial inspection</a:t>
            </a:r>
            <a:endParaRPr lang="de-CH" sz="2400" dirty="0"/>
          </a:p>
          <a:p>
            <a:pPr lvl="0"/>
            <a:r>
              <a:rPr lang="en-GB" dirty="0"/>
              <a:t>Monitoring of strategy and MTBP implementation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600" dirty="0" smtClean="0"/>
              <a:t>competences and procedures</a:t>
            </a:r>
            <a:endParaRPr lang="de-CH" dirty="0"/>
          </a:p>
          <a:p>
            <a:pPr lvl="0"/>
            <a:r>
              <a:rPr lang="en-GB" dirty="0"/>
              <a:t>Sanctions in case of non-compliance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7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62627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International PFM Standards as a Reference for a New Regulation on Local PFM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GB" dirty="0" smtClean="0"/>
              <a:t>IMF Governance Finance Statistics Manual as a guidance for drafting a model for a comprehensive, consistent and robust PFM model for Albanian municipalities (version 2001 rather than 2014)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Compare existing legislation with PFM model</a:t>
            </a:r>
          </a:p>
          <a:p>
            <a:r>
              <a:rPr lang="en-GB" dirty="0" smtClean="0"/>
              <a:t>Draft new legislation/adjust existing legislation  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8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36379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Possible </a:t>
            </a:r>
            <a:r>
              <a:rPr lang="en-GB" dirty="0" err="1" smtClean="0"/>
              <a:t>dldp</a:t>
            </a:r>
            <a:r>
              <a:rPr lang="en-GB" dirty="0" smtClean="0"/>
              <a:t> Support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Step 1: Rapid appraisal of current local PFM strengths and weaknesses</a:t>
            </a:r>
          </a:p>
          <a:p>
            <a:pPr lvl="3"/>
            <a:r>
              <a:rPr lang="en-GB" dirty="0" smtClean="0"/>
              <a:t>Use PEFA </a:t>
            </a:r>
            <a:r>
              <a:rPr lang="en-GB" dirty="0" err="1" smtClean="0"/>
              <a:t>Shkodra</a:t>
            </a:r>
            <a:r>
              <a:rPr lang="en-GB" dirty="0" smtClean="0"/>
              <a:t> as a starting point</a:t>
            </a:r>
          </a:p>
          <a:p>
            <a:pPr lvl="3"/>
            <a:r>
              <a:rPr lang="en-GB" dirty="0" smtClean="0"/>
              <a:t>Validate main findings with </a:t>
            </a:r>
            <a:r>
              <a:rPr lang="en-GB" dirty="0" err="1" smtClean="0"/>
              <a:t>dldp</a:t>
            </a:r>
            <a:r>
              <a:rPr lang="en-GB" dirty="0" smtClean="0"/>
              <a:t> partner LGUs possibly via self-assessment supported and guided by </a:t>
            </a:r>
            <a:r>
              <a:rPr lang="en-GB" dirty="0" err="1" smtClean="0"/>
              <a:t>dldp</a:t>
            </a:r>
            <a:r>
              <a:rPr lang="en-GB" dirty="0" smtClean="0"/>
              <a:t> specialists, limited to selected indicators</a:t>
            </a:r>
          </a:p>
          <a:p>
            <a:pPr lvl="3"/>
            <a:r>
              <a:rPr lang="en-GB" dirty="0" smtClean="0"/>
              <a:t>Report on major findings</a:t>
            </a:r>
          </a:p>
          <a:p>
            <a:pPr lvl="3"/>
            <a:endParaRPr lang="en-GB" dirty="0"/>
          </a:p>
          <a:p>
            <a:pPr marL="0" indent="0">
              <a:buNone/>
            </a:pPr>
            <a:r>
              <a:rPr lang="en-GB" dirty="0" smtClean="0"/>
              <a:t>Step 2: Assess readiness of municipalities to embrace key PFM reform issues now </a:t>
            </a:r>
          </a:p>
          <a:p>
            <a:pPr lvl="3"/>
            <a:r>
              <a:rPr lang="en-GB" dirty="0" smtClean="0"/>
              <a:t>Discuss items </a:t>
            </a:r>
            <a:r>
              <a:rPr lang="en-GB" dirty="0"/>
              <a:t>for the management of local finances at workshop with partner </a:t>
            </a:r>
            <a:r>
              <a:rPr lang="en-GB" dirty="0" smtClean="0"/>
              <a:t>municipalities; identify support needs</a:t>
            </a:r>
            <a:endParaRPr lang="de-CH" dirty="0"/>
          </a:p>
          <a:p>
            <a:pPr lvl="3"/>
            <a:r>
              <a:rPr lang="en-GB" dirty="0" smtClean="0"/>
              <a:t>Report on acceptability and support needs</a:t>
            </a:r>
            <a:endParaRPr lang="de-CH" dirty="0"/>
          </a:p>
          <a:p>
            <a:pPr lvl="3"/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C40AA-8A25-4383-9254-46ED00FED655}" type="slidenum">
              <a:rPr lang="de-CH" smtClean="0"/>
              <a:t>9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0582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583</Words>
  <Application>Microsoft Office PowerPoint</Application>
  <PresentationFormat>Custom</PresentationFormat>
  <Paragraphs>117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</vt:lpstr>
      <vt:lpstr>Benutzerdefiniertes Design</vt:lpstr>
      <vt:lpstr>Law on Local Finances</vt:lpstr>
      <vt:lpstr>Content of Presentation</vt:lpstr>
      <vt:lpstr>Scope of the Law – different interpretations</vt:lpstr>
      <vt:lpstr>Content of Law on Local Finances for Albania A, B or A&amp;B</vt:lpstr>
      <vt:lpstr>Possible content of section A Local revenue</vt:lpstr>
      <vt:lpstr>Possible content of section B Management of local finances</vt:lpstr>
      <vt:lpstr>Possible content of section B - continued Management of local finances</vt:lpstr>
      <vt:lpstr>International PFM Standards as a Reference for a New Regulation on Local PFM</vt:lpstr>
      <vt:lpstr>Possible dldp Support</vt:lpstr>
      <vt:lpstr>The PEFA Framework</vt:lpstr>
      <vt:lpstr>Purpose of the PEFA Framework</vt:lpstr>
      <vt:lpstr>Components of the PEFA Framework</vt:lpstr>
      <vt:lpstr>What PEFA assesses</vt:lpstr>
      <vt:lpstr>PEFA-Pilar I to III out of 7 </vt:lpstr>
      <vt:lpstr>Pilar IV to VII out of 7</vt:lpstr>
      <vt:lpstr>Example: PI-4 Budget Classification</vt:lpstr>
      <vt:lpstr>Example: PI-4 Budget Classification</vt:lpstr>
      <vt:lpstr>Example: PI-8  Performance  information  for service  delivery</vt:lpstr>
      <vt:lpstr>Dimensions of PFM System Performance</vt:lpstr>
      <vt:lpstr>The PEFA Sponsors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Law on Local Finances</dc:title>
  <dc:creator>Stefan Pfaeffli</dc:creator>
  <cp:lastModifiedBy>User1</cp:lastModifiedBy>
  <cp:revision>29</cp:revision>
  <dcterms:created xsi:type="dcterms:W3CDTF">2016-02-01T10:04:50Z</dcterms:created>
  <dcterms:modified xsi:type="dcterms:W3CDTF">2016-02-03T16:37:07Z</dcterms:modified>
</cp:coreProperties>
</file>